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283" r:id="rId5"/>
    <p:sldId id="256" r:id="rId6"/>
    <p:sldId id="257" r:id="rId7"/>
    <p:sldId id="281" r:id="rId8"/>
    <p:sldId id="290" r:id="rId9"/>
    <p:sldId id="325" r:id="rId10"/>
    <p:sldId id="326" r:id="rId11"/>
    <p:sldId id="291" r:id="rId12"/>
    <p:sldId id="306" r:id="rId13"/>
    <p:sldId id="313" r:id="rId14"/>
    <p:sldId id="307" r:id="rId15"/>
    <p:sldId id="308" r:id="rId16"/>
    <p:sldId id="310" r:id="rId17"/>
    <p:sldId id="289" r:id="rId18"/>
    <p:sldId id="311" r:id="rId19"/>
    <p:sldId id="324" r:id="rId20"/>
    <p:sldId id="323" r:id="rId21"/>
    <p:sldId id="316" r:id="rId22"/>
    <p:sldId id="327" r:id="rId23"/>
    <p:sldId id="261" r:id="rId2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81"/>
    <a:srgbClr val="2E98DB"/>
    <a:srgbClr val="F6F6F8"/>
    <a:srgbClr val="EEE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46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7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7" d="100"/>
          <a:sy n="117" d="100"/>
        </p:scale>
        <p:origin x="149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75E2F-B3EF-48CD-94E0-791CD12C438F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1B726-56FD-49CE-8800-B19284AF50E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348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2E35B-4DD9-416F-A746-4400075D30EF}" type="datetimeFigureOut">
              <a:rPr lang="en-US" smtClean="0"/>
              <a:t>9/3/2017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76CDB-9580-40A3-A868-D478230F7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2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76CDB-9580-40A3-A868-D478230F72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00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76CDB-9580-40A3-A868-D478230F72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50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4CEBE-D62A-4839-AA9A-7C683AE8B739}" type="datetime1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43F86-8944-409B-BBC1-25FB5DD3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60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C6DD9-946B-4A75-A8DB-5C40FE22481E}" type="datetime1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43F86-8944-409B-BBC1-25FB5DD3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17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AA32-1749-4080-8072-E5F80E6EC882}" type="datetime1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43F86-8944-409B-BBC1-25FB5DD3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ADBA-023B-4AED-869F-5AE362543C07}" type="datetime1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43F86-8944-409B-BBC1-25FB5DD3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6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B5BA1-3E6E-42E7-94D0-68E24D92DD3E}" type="datetime1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43F86-8944-409B-BBC1-25FB5DD3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4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9E84-B262-48AD-9A49-D81EB6B079D2}" type="datetime1">
              <a:rPr lang="en-US" smtClean="0"/>
              <a:t>9/3/2017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43F86-8944-409B-BBC1-25FB5DD3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2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7B60-302A-4AE7-8CBF-000D3CD7AECE}" type="datetime1">
              <a:rPr lang="en-US" smtClean="0"/>
              <a:t>9/3/2017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43F86-8944-409B-BBC1-25FB5DD3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2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A8912-7F28-4C21-93D5-10DC3D26329A}" type="datetime1">
              <a:rPr lang="en-US" smtClean="0"/>
              <a:t>9/3/2017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43F86-8944-409B-BBC1-25FB5DD3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61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1296D-AA77-4CE3-8900-9B4F663D5CD5}" type="datetime1">
              <a:rPr lang="en-US" smtClean="0"/>
              <a:t>9/3/2017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43F86-8944-409B-BBC1-25FB5DD3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47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74622-8F0D-44C9-AEB1-56A473D0F7BD}" type="datetime1">
              <a:rPr lang="en-US" smtClean="0"/>
              <a:t>9/3/2017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43F86-8944-409B-BBC1-25FB5DD3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25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9FCF1-E121-407D-9A07-2C801D8CCAEC}" type="datetime1">
              <a:rPr lang="en-US" smtClean="0"/>
              <a:t>9/3/2017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43F86-8944-409B-BBC1-25FB5DD3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87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EEEEF1"/>
            </a:gs>
            <a:gs pos="0">
              <a:schemeClr val="bg1">
                <a:tint val="90000"/>
                <a:lumMod val="110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F2013-F185-4F8A-8BB6-C2B14E988DC5}" type="datetime1">
              <a:rPr lang="en-US" smtClean="0"/>
              <a:t>9/3/2017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43F86-8944-409B-BBC1-25FB5DD3E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5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 flipV="1">
            <a:off x="635000" y="1056462"/>
            <a:ext cx="2470150" cy="45719"/>
          </a:xfrm>
          <a:prstGeom prst="rect">
            <a:avLst/>
          </a:prstGeom>
          <a:solidFill>
            <a:srgbClr val="2E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35000" y="533496"/>
            <a:ext cx="8509000" cy="556435"/>
          </a:xfrm>
          <a:prstGeom prst="rect">
            <a:avLst/>
          </a:prstGeom>
          <a:solidFill>
            <a:srgbClr val="EEE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533495"/>
            <a:ext cx="7804151" cy="53330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Please Sign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99" y="1483093"/>
            <a:ext cx="8204201" cy="464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Hello Attendees,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Please enter the  following information in the chat box before the training begins. </a:t>
            </a:r>
          </a:p>
          <a:p>
            <a:pPr>
              <a:buBlip>
                <a:blip r:embed="rId2"/>
              </a:buBlip>
            </a:pPr>
            <a:r>
              <a:rPr lang="en-US" sz="1800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800" b="1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Full name </a:t>
            </a:r>
          </a:p>
          <a:p>
            <a:pPr>
              <a:buBlip>
                <a:blip r:embed="rId2"/>
              </a:buBlip>
            </a:pPr>
            <a:r>
              <a:rPr lang="en-US" sz="1800" b="1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Email address </a:t>
            </a:r>
          </a:p>
          <a:p>
            <a:pPr>
              <a:buBlip>
                <a:blip r:embed="rId2"/>
              </a:buBlip>
            </a:pPr>
            <a:r>
              <a:rPr lang="en-US" sz="1800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800" b="1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Account name you are representing</a:t>
            </a:r>
          </a:p>
          <a:p>
            <a:pPr>
              <a:buBlip>
                <a:blip r:embed="rId2"/>
              </a:buBlip>
            </a:pPr>
            <a:r>
              <a:rPr lang="en-US" sz="1800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800" b="1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Store name you are representing (for Store Managers)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We appreciate your cooperation and will begin the training shortly.</a:t>
            </a:r>
          </a:p>
          <a:p>
            <a:pPr marL="0" indent="0">
              <a:buNone/>
            </a:pPr>
            <a:endParaRPr lang="en-US" dirty="0">
              <a:solidFill>
                <a:srgbClr val="00348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5709" y="6273409"/>
            <a:ext cx="22159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www.cstoreoffice.com</a:t>
            </a:r>
            <a:endParaRPr lang="ru-RU" dirty="0">
              <a:solidFill>
                <a:srgbClr val="00348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743200" y="6401769"/>
            <a:ext cx="3781425" cy="0"/>
          </a:xfrm>
          <a:prstGeom prst="line">
            <a:avLst/>
          </a:prstGeom>
          <a:ln w="12700">
            <a:solidFill>
              <a:srgbClr val="EEEEF1"/>
            </a:solidFill>
          </a:ln>
          <a:effectLst>
            <a:outerShdw dist="12700" dir="5400000" algn="ctr" rotWithShape="0">
              <a:schemeClr val="bg1"/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9" y="6168986"/>
            <a:ext cx="1866900" cy="188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6911" y="2341578"/>
            <a:ext cx="2007089" cy="385764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6025662" y="5814646"/>
            <a:ext cx="1111249" cy="781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86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753" y="365126"/>
            <a:ext cx="8621486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70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 flipV="1">
            <a:off x="635000" y="1056462"/>
            <a:ext cx="2470150" cy="45719"/>
          </a:xfrm>
          <a:prstGeom prst="rect">
            <a:avLst/>
          </a:prstGeom>
          <a:solidFill>
            <a:srgbClr val="2E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9600" y="629251"/>
            <a:ext cx="8509000" cy="556435"/>
          </a:xfrm>
          <a:prstGeom prst="rect">
            <a:avLst/>
          </a:prstGeom>
          <a:solidFill>
            <a:srgbClr val="EEE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365126"/>
            <a:ext cx="7880350" cy="132556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Choosing the Debit and Credit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US" sz="1800" dirty="0">
                <a:latin typeface="Segoe UI Light" panose="020B0502040204020203" pitchFamily="34" charset="0"/>
              </a:rPr>
              <a:t>Select the account that you want to debit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US" sz="1800" dirty="0">
                <a:latin typeface="Segoe UI Light" panose="020B0502040204020203" pitchFamily="34" charset="0"/>
              </a:rPr>
              <a:t>Select the account that you want to credit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US" sz="1800" dirty="0">
                <a:latin typeface="Segoe UI Light" panose="020B0502040204020203" pitchFamily="34" charset="0"/>
              </a:rPr>
              <a:t>Click “Enter” button on that line item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US" sz="1800" dirty="0">
                <a:latin typeface="Segoe UI Light" panose="020B0502040204020203" pitchFamily="34" charset="0"/>
              </a:rPr>
              <a:t>When finished, click “Save” button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endParaRPr lang="en-US" sz="1800" dirty="0">
              <a:latin typeface="Segoe UI Ligh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5709" y="6273409"/>
            <a:ext cx="22159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www.cstoreoffice.com</a:t>
            </a:r>
            <a:endParaRPr lang="ru-RU" dirty="0">
              <a:solidFill>
                <a:srgbClr val="00348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743200" y="6401769"/>
            <a:ext cx="3781425" cy="0"/>
          </a:xfrm>
          <a:prstGeom prst="line">
            <a:avLst/>
          </a:prstGeom>
          <a:ln w="12700">
            <a:solidFill>
              <a:srgbClr val="EEEEF1"/>
            </a:solidFill>
          </a:ln>
          <a:effectLst>
            <a:outerShdw dist="12700" dir="5400000" algn="ctr" rotWithShape="0">
              <a:schemeClr val="bg1"/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80410"/>
            <a:ext cx="1866900" cy="18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6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AF71A8-215A-4A80-B763-923DA50E5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5681" y="0"/>
            <a:ext cx="10182554" cy="675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3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 flipV="1">
            <a:off x="635000" y="1056462"/>
            <a:ext cx="2470150" cy="45719"/>
          </a:xfrm>
          <a:prstGeom prst="rect">
            <a:avLst/>
          </a:prstGeom>
          <a:solidFill>
            <a:srgbClr val="2E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9600" y="629251"/>
            <a:ext cx="8509000" cy="556435"/>
          </a:xfrm>
          <a:prstGeom prst="rect">
            <a:avLst/>
          </a:prstGeom>
          <a:solidFill>
            <a:srgbClr val="EEE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365126"/>
            <a:ext cx="7880350" cy="132556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Steps to Backdate the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US" sz="1800" dirty="0">
                <a:latin typeface="Segoe UI Light" panose="020B0502040204020203" pitchFamily="34" charset="0"/>
              </a:rPr>
              <a:t>Data Type is added, mapped and saved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US" sz="1800" dirty="0">
                <a:latin typeface="Segoe UI Light" panose="020B0502040204020203" pitchFamily="34" charset="0"/>
              </a:rPr>
              <a:t>Go to Account Register&gt;Data Converter Tool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US" sz="1800" dirty="0">
                <a:latin typeface="Segoe UI Light" panose="020B0502040204020203" pitchFamily="34" charset="0"/>
              </a:rPr>
              <a:t>Select date range, location and datatypes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US" sz="1800" dirty="0">
                <a:latin typeface="Segoe UI Light" panose="020B0502040204020203" pitchFamily="34" charset="0"/>
              </a:rPr>
              <a:t>Select Update 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5709" y="6273409"/>
            <a:ext cx="22159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www.cstoreoffice.com</a:t>
            </a:r>
            <a:endParaRPr lang="ru-RU" dirty="0">
              <a:solidFill>
                <a:srgbClr val="00348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743200" y="6401769"/>
            <a:ext cx="3781425" cy="0"/>
          </a:xfrm>
          <a:prstGeom prst="line">
            <a:avLst/>
          </a:prstGeom>
          <a:ln w="12700">
            <a:solidFill>
              <a:srgbClr val="EEEEF1"/>
            </a:solidFill>
          </a:ln>
          <a:effectLst>
            <a:outerShdw dist="12700" dir="5400000" algn="ctr" rotWithShape="0">
              <a:schemeClr val="bg1"/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80410"/>
            <a:ext cx="1866900" cy="18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 flipV="1">
            <a:off x="635000" y="1056462"/>
            <a:ext cx="2470150" cy="45719"/>
          </a:xfrm>
          <a:prstGeom prst="rect">
            <a:avLst/>
          </a:prstGeom>
          <a:solidFill>
            <a:srgbClr val="2E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35000" y="679153"/>
            <a:ext cx="8509000" cy="556435"/>
          </a:xfrm>
          <a:prstGeom prst="rect">
            <a:avLst/>
          </a:prstGeom>
          <a:solidFill>
            <a:srgbClr val="EEE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What is the Data Converter Tool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9490"/>
            <a:ext cx="7886700" cy="4697473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US" sz="1800" dirty="0">
                <a:latin typeface="Segoe UI Light" panose="020B0502040204020203" pitchFamily="34" charset="0"/>
              </a:rPr>
              <a:t>The Data Converter Tool is a way to refresh the data as it moves over into the Accounting Module of CSO.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US" sz="1800" dirty="0">
                <a:latin typeface="Segoe UI Light" panose="020B0502040204020203" pitchFamily="34" charset="0"/>
              </a:rPr>
              <a:t>The Data Converter Tool is a custom interface that identifies the different types of Data and allows the data to move over to accounting, based on the Data Type. 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US" sz="1800" dirty="0">
                <a:latin typeface="Segoe UI Light" panose="020B0502040204020203" pitchFamily="34" charset="0"/>
              </a:rPr>
              <a:t>You should now run the Data Converter Tool for the newly added Data Type. Go to </a:t>
            </a:r>
            <a:r>
              <a:rPr lang="en-US" sz="1800" b="1" dirty="0">
                <a:latin typeface="Segoe UI Light" panose="020B0502040204020203" pitchFamily="34" charset="0"/>
              </a:rPr>
              <a:t>Transactions</a:t>
            </a:r>
            <a:r>
              <a:rPr lang="en-US" sz="1800" dirty="0">
                <a:latin typeface="Segoe UI Light" panose="020B0502040204020203" pitchFamily="34" charset="0"/>
              </a:rPr>
              <a:t> &gt; </a:t>
            </a:r>
            <a:r>
              <a:rPr lang="en-US" sz="1800" b="1" dirty="0">
                <a:latin typeface="Segoe UI Light" panose="020B0502040204020203" pitchFamily="34" charset="0"/>
              </a:rPr>
              <a:t>Tools</a:t>
            </a:r>
            <a:r>
              <a:rPr lang="en-US" sz="1800" dirty="0">
                <a:latin typeface="Segoe UI Light" panose="020B0502040204020203" pitchFamily="34" charset="0"/>
              </a:rPr>
              <a:t> &gt; </a:t>
            </a:r>
            <a:r>
              <a:rPr lang="en-US" sz="1800" b="1" dirty="0">
                <a:latin typeface="Segoe UI Light" panose="020B0502040204020203" pitchFamily="34" charset="0"/>
              </a:rPr>
              <a:t>Data Converter</a:t>
            </a:r>
            <a:r>
              <a:rPr lang="en-US" sz="1800" dirty="0">
                <a:latin typeface="Segoe UI Light" panose="020B0502040204020203" pitchFamily="34" charset="0"/>
              </a:rPr>
              <a:t>.  Select the date and new </a:t>
            </a:r>
            <a:r>
              <a:rPr lang="en-US" sz="1800" b="1" dirty="0">
                <a:latin typeface="Segoe UI Light" panose="020B0502040204020203" pitchFamily="34" charset="0"/>
              </a:rPr>
              <a:t>Data Type</a:t>
            </a:r>
            <a:r>
              <a:rPr lang="en-US" sz="1800" dirty="0">
                <a:latin typeface="Segoe UI Light" panose="020B0502040204020203" pitchFamily="34" charset="0"/>
              </a:rPr>
              <a:t>, </a:t>
            </a:r>
            <a:r>
              <a:rPr lang="en-US" sz="1800" b="1" dirty="0">
                <a:latin typeface="Segoe UI Light" panose="020B0502040204020203" pitchFamily="34" charset="0"/>
              </a:rPr>
              <a:t>Class</a:t>
            </a:r>
            <a:r>
              <a:rPr lang="en-US" sz="1800" dirty="0">
                <a:latin typeface="Segoe UI Light" panose="020B0502040204020203" pitchFamily="34" charset="0"/>
              </a:rPr>
              <a:t> and the </a:t>
            </a:r>
            <a:r>
              <a:rPr lang="en-US" sz="1800" b="1" dirty="0">
                <a:latin typeface="Segoe UI Light" panose="020B0502040204020203" pitchFamily="34" charset="0"/>
              </a:rPr>
              <a:t>UPDATE DATA </a:t>
            </a:r>
            <a:r>
              <a:rPr lang="en-US" sz="1800" dirty="0">
                <a:latin typeface="Segoe UI Light" panose="020B0502040204020203" pitchFamily="34" charset="0"/>
              </a:rPr>
              <a:t>button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endParaRPr lang="en-US" sz="1800" dirty="0">
              <a:latin typeface="Segoe UI Ligh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endParaRPr lang="en-US" sz="1800" dirty="0">
              <a:latin typeface="Segoe UI Ligh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5709" y="6273409"/>
            <a:ext cx="22159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www.cstoreoffice.com</a:t>
            </a:r>
            <a:endParaRPr lang="ru-RU" dirty="0">
              <a:solidFill>
                <a:srgbClr val="00348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743200" y="6401769"/>
            <a:ext cx="3781425" cy="0"/>
          </a:xfrm>
          <a:prstGeom prst="line">
            <a:avLst/>
          </a:prstGeom>
          <a:ln w="12700">
            <a:solidFill>
              <a:srgbClr val="EEEEF1"/>
            </a:solidFill>
          </a:ln>
          <a:effectLst>
            <a:outerShdw dist="12700" dir="5400000" algn="ctr" rotWithShape="0">
              <a:schemeClr val="bg1"/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80410"/>
            <a:ext cx="1866900" cy="18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4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B36031-7737-4D9C-8666-0F23CAACF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3" y="0"/>
            <a:ext cx="90057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94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 flipV="1">
            <a:off x="635000" y="1056462"/>
            <a:ext cx="2470150" cy="45719"/>
          </a:xfrm>
          <a:prstGeom prst="rect">
            <a:avLst/>
          </a:prstGeom>
          <a:solidFill>
            <a:srgbClr val="2E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35000" y="679153"/>
            <a:ext cx="8509000" cy="556435"/>
          </a:xfrm>
          <a:prstGeom prst="rect">
            <a:avLst/>
          </a:prstGeom>
          <a:solidFill>
            <a:srgbClr val="EEE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Run the Data Converter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9490"/>
            <a:ext cx="7886700" cy="4697473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US" sz="1800" dirty="0">
                <a:latin typeface="Segoe UI Light" panose="020B0502040204020203" pitchFamily="34" charset="0"/>
              </a:rPr>
              <a:t>Go back to the Account Register screen (under Transactions)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US" sz="1800" dirty="0">
                <a:latin typeface="Segoe UI Light" panose="020B0502040204020203" pitchFamily="34" charset="0"/>
              </a:rPr>
              <a:t>On the Lower right side, click “Data Converter Tool”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US" sz="1800" dirty="0">
                <a:latin typeface="Segoe UI Light" panose="020B0502040204020203" pitchFamily="34" charset="0"/>
              </a:rPr>
              <a:t>A new window opens with the DCT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US" sz="1800" dirty="0">
                <a:latin typeface="Segoe UI Light" panose="020B0502040204020203" pitchFamily="34" charset="0"/>
              </a:rPr>
              <a:t>Choose date range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US" sz="1800" dirty="0">
                <a:latin typeface="Segoe UI Light" panose="020B0502040204020203" pitchFamily="34" charset="0"/>
              </a:rPr>
              <a:t>Select datatypes to update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US" sz="1800" dirty="0">
                <a:latin typeface="Segoe UI Light" panose="020B0502040204020203" pitchFamily="34" charset="0"/>
              </a:rPr>
              <a:t>Scroll down and click update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US" sz="1800" dirty="0">
                <a:latin typeface="Segoe UI Light" panose="020B0502040204020203" pitchFamily="34" charset="0"/>
              </a:rPr>
              <a:t>Do not click “Delete Data”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endParaRPr lang="en-US" sz="1800" dirty="0">
              <a:latin typeface="Segoe UI Ligh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5709" y="6273409"/>
            <a:ext cx="22159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www.cstoreoffice.com</a:t>
            </a:r>
            <a:endParaRPr lang="ru-RU" dirty="0">
              <a:solidFill>
                <a:srgbClr val="00348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743200" y="6401769"/>
            <a:ext cx="3781425" cy="0"/>
          </a:xfrm>
          <a:prstGeom prst="line">
            <a:avLst/>
          </a:prstGeom>
          <a:ln w="12700">
            <a:solidFill>
              <a:srgbClr val="EEEEF1"/>
            </a:solidFill>
          </a:ln>
          <a:effectLst>
            <a:outerShdw dist="12700" dir="5400000" algn="ctr" rotWithShape="0">
              <a:schemeClr val="bg1"/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80410"/>
            <a:ext cx="1866900" cy="18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9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 flipV="1">
            <a:off x="635000" y="1056462"/>
            <a:ext cx="2470150" cy="45719"/>
          </a:xfrm>
          <a:prstGeom prst="rect">
            <a:avLst/>
          </a:prstGeom>
          <a:solidFill>
            <a:srgbClr val="2E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9600" y="629251"/>
            <a:ext cx="8509000" cy="556435"/>
          </a:xfrm>
          <a:prstGeom prst="rect">
            <a:avLst/>
          </a:prstGeom>
          <a:solidFill>
            <a:srgbClr val="EEE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05709" y="6273409"/>
            <a:ext cx="22159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www.cstoreoffice.com</a:t>
            </a:r>
            <a:endParaRPr lang="ru-RU" dirty="0">
              <a:solidFill>
                <a:srgbClr val="00348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743200" y="6401769"/>
            <a:ext cx="3781425" cy="0"/>
          </a:xfrm>
          <a:prstGeom prst="line">
            <a:avLst/>
          </a:prstGeom>
          <a:ln w="12700">
            <a:solidFill>
              <a:srgbClr val="EEEEF1"/>
            </a:solidFill>
          </a:ln>
          <a:effectLst>
            <a:outerShdw dist="12700" dir="5400000" algn="ctr" rotWithShape="0">
              <a:schemeClr val="bg1"/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80410"/>
            <a:ext cx="1866900" cy="188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C00601-B4F3-4A11-B1C2-A7BE4D900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5022"/>
            <a:ext cx="9144000" cy="568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2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" y="0"/>
            <a:ext cx="8260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83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 flipV="1">
            <a:off x="635000" y="1056462"/>
            <a:ext cx="2470150" cy="45719"/>
          </a:xfrm>
          <a:prstGeom prst="rect">
            <a:avLst/>
          </a:prstGeom>
          <a:solidFill>
            <a:srgbClr val="2E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35000" y="533496"/>
            <a:ext cx="8509000" cy="556435"/>
          </a:xfrm>
          <a:prstGeom prst="rect">
            <a:avLst/>
          </a:prstGeom>
          <a:solidFill>
            <a:srgbClr val="EEE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533495"/>
            <a:ext cx="7804151" cy="53330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Training Center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5709" y="6273409"/>
            <a:ext cx="22159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www.cstoreoffice.com</a:t>
            </a:r>
            <a:endParaRPr lang="ru-RU" dirty="0">
              <a:solidFill>
                <a:srgbClr val="00348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743200" y="6401769"/>
            <a:ext cx="3781425" cy="0"/>
          </a:xfrm>
          <a:prstGeom prst="line">
            <a:avLst/>
          </a:prstGeom>
          <a:ln w="12700">
            <a:solidFill>
              <a:srgbClr val="EEEEF1"/>
            </a:solidFill>
          </a:ln>
          <a:effectLst>
            <a:outerShdw dist="12700" dir="5400000" algn="ctr" rotWithShape="0">
              <a:schemeClr val="bg1"/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80410"/>
            <a:ext cx="1866900" cy="188825"/>
          </a:xfrm>
          <a:prstGeom prst="rect">
            <a:avLst/>
          </a:prstGeom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609600" y="1275445"/>
            <a:ext cx="7829551" cy="226728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Blip>
                <a:blip r:embed="rId3"/>
              </a:buBlip>
              <a:defRPr>
                <a:latin typeface="Segoe UI Light" panose="020B05020402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For additional testing on what you have learned,  please refer to our new  “Testing Center”.</a:t>
            </a:r>
          </a:p>
          <a:p>
            <a:r>
              <a:rPr lang="en-US" dirty="0"/>
              <a:t>To access this new feature, click the help icon, and then select </a:t>
            </a:r>
            <a:r>
              <a:rPr lang="en-US" b="1" dirty="0"/>
              <a:t>Testing Center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Lamagra\Desktop\2-10-2015 6-21-45 P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75" y="2654300"/>
            <a:ext cx="7202350" cy="335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13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 flipV="1">
            <a:off x="723900" y="4600117"/>
            <a:ext cx="4110038" cy="45719"/>
          </a:xfrm>
          <a:prstGeom prst="rect">
            <a:avLst/>
          </a:prstGeom>
          <a:solidFill>
            <a:srgbClr val="2E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1844546"/>
            <a:ext cx="9144000" cy="2788589"/>
          </a:xfrm>
          <a:prstGeom prst="rect">
            <a:avLst/>
          </a:prstGeom>
          <a:pattFill prst="pct10">
            <a:fgClr>
              <a:schemeClr val="bg1">
                <a:lumMod val="85000"/>
              </a:schemeClr>
            </a:fgClr>
            <a:bgClr>
              <a:srgbClr val="F6F6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59195" y="1367246"/>
            <a:ext cx="7570405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sz="4800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</a:t>
            </a:r>
            <a:r>
              <a:rPr lang="id-ID" sz="4800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STORE OFFICE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ADVANCED ACCOUNTING – CSO Transaction Assignments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32412"/>
            <a:ext cx="2384764" cy="24120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6305709" y="6273409"/>
            <a:ext cx="22159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www.cstoreoffice.com</a:t>
            </a:r>
            <a:endParaRPr lang="ru-RU" dirty="0">
              <a:solidFill>
                <a:srgbClr val="00348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723900" y="6401769"/>
            <a:ext cx="5800725" cy="0"/>
          </a:xfrm>
          <a:prstGeom prst="line">
            <a:avLst/>
          </a:prstGeom>
          <a:ln w="12700">
            <a:solidFill>
              <a:srgbClr val="EEEEF1"/>
            </a:solidFill>
          </a:ln>
          <a:effectLst>
            <a:outerShdw dist="12700" dir="5400000" algn="ctr" rotWithShape="0">
              <a:schemeClr val="bg1"/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83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 flipV="1">
            <a:off x="723900" y="3952874"/>
            <a:ext cx="5676900" cy="65009"/>
          </a:xfrm>
          <a:prstGeom prst="rect">
            <a:avLst/>
          </a:prstGeom>
          <a:solidFill>
            <a:srgbClr val="2E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2339846"/>
            <a:ext cx="9144000" cy="1664567"/>
          </a:xfrm>
          <a:prstGeom prst="rect">
            <a:avLst/>
          </a:prstGeom>
          <a:pattFill prst="pct10">
            <a:fgClr>
              <a:schemeClr val="bg1">
                <a:lumMod val="85000"/>
              </a:schemeClr>
            </a:fgClr>
            <a:bgClr>
              <a:srgbClr val="F6F6F8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3900" y="2854869"/>
            <a:ext cx="83185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sz="4800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THAN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 YOU FOR YOUR TIME!</a:t>
            </a:r>
            <a:endParaRPr lang="id-ID" sz="4800" dirty="0">
              <a:solidFill>
                <a:schemeClr val="tx2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32412"/>
            <a:ext cx="2384764" cy="24120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6305709" y="6273409"/>
            <a:ext cx="22159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www.cstoreoffice.com</a:t>
            </a:r>
            <a:endParaRPr lang="ru-RU" dirty="0">
              <a:solidFill>
                <a:srgbClr val="00348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723900" y="6401769"/>
            <a:ext cx="5800725" cy="0"/>
          </a:xfrm>
          <a:prstGeom prst="line">
            <a:avLst/>
          </a:prstGeom>
          <a:ln w="12700">
            <a:solidFill>
              <a:srgbClr val="EEEEF1"/>
            </a:solidFill>
          </a:ln>
          <a:effectLst>
            <a:outerShdw dist="12700" dir="5400000" algn="ctr" rotWithShape="0">
              <a:schemeClr val="bg1"/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60726" y="4878504"/>
            <a:ext cx="2877775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4050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Get in Touch</a:t>
            </a:r>
            <a:endParaRPr lang="en-US" sz="4050" dirty="0">
              <a:solidFill>
                <a:srgbClr val="00348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305709" y="5258147"/>
            <a:ext cx="2215991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 err="1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Petrosoft</a:t>
            </a:r>
            <a:r>
              <a:rPr lang="en-US" sz="1400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LLC</a:t>
            </a:r>
          </a:p>
          <a:p>
            <a:pPr algn="r"/>
            <a:r>
              <a:rPr lang="en-US" sz="1400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290 Bilmar Drive</a:t>
            </a:r>
          </a:p>
          <a:p>
            <a:pPr algn="r"/>
            <a:r>
              <a:rPr lang="en-US" sz="1400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Pittsburgh, PA 15205 </a:t>
            </a:r>
          </a:p>
          <a:p>
            <a:pPr algn="r"/>
            <a:r>
              <a:rPr lang="en-US" sz="1400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1.412.306.0640</a:t>
            </a:r>
          </a:p>
        </p:txBody>
      </p:sp>
    </p:spTree>
    <p:extLst>
      <p:ext uri="{BB962C8B-B14F-4D97-AF65-F5344CB8AC3E}">
        <p14:creationId xmlns:p14="http://schemas.microsoft.com/office/powerpoint/2010/main" val="191142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6" grpId="0"/>
      <p:bldP spid="61" grpId="0"/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 flipV="1">
            <a:off x="635000" y="1056462"/>
            <a:ext cx="2470150" cy="45719"/>
          </a:xfrm>
          <a:prstGeom prst="rect">
            <a:avLst/>
          </a:prstGeom>
          <a:solidFill>
            <a:srgbClr val="2E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35000" y="533496"/>
            <a:ext cx="8509000" cy="556435"/>
          </a:xfrm>
          <a:prstGeom prst="rect">
            <a:avLst/>
          </a:prstGeom>
          <a:solidFill>
            <a:srgbClr val="EEE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533495"/>
            <a:ext cx="7804151" cy="53330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1483093"/>
            <a:ext cx="7886700" cy="56160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Welcome to C-Store Office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5709" y="6273409"/>
            <a:ext cx="22159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www.cstoreoffice.com</a:t>
            </a:r>
            <a:endParaRPr lang="ru-RU" dirty="0">
              <a:solidFill>
                <a:srgbClr val="00348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743200" y="6401769"/>
            <a:ext cx="3781425" cy="0"/>
          </a:xfrm>
          <a:prstGeom prst="line">
            <a:avLst/>
          </a:prstGeom>
          <a:ln w="12700">
            <a:solidFill>
              <a:srgbClr val="EEEEF1"/>
            </a:solidFill>
          </a:ln>
          <a:effectLst>
            <a:outerShdw dist="12700" dir="5400000" algn="ctr" rotWithShape="0">
              <a:schemeClr val="bg1"/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80410"/>
            <a:ext cx="1866900" cy="188825"/>
          </a:xfrm>
          <a:prstGeom prst="rect">
            <a:avLst/>
          </a:prstGeom>
        </p:spPr>
      </p:pic>
      <p:sp>
        <p:nvSpPr>
          <p:cNvPr id="56" name="Oval 55"/>
          <p:cNvSpPr/>
          <p:nvPr/>
        </p:nvSpPr>
        <p:spPr>
          <a:xfrm>
            <a:off x="5549795" y="2260298"/>
            <a:ext cx="3041755" cy="3041755"/>
          </a:xfrm>
          <a:prstGeom prst="ellipse">
            <a:avLst/>
          </a:prstGeom>
          <a:gradFill>
            <a:gsLst>
              <a:gs pos="33000">
                <a:srgbClr val="F2F2F2"/>
              </a:gs>
              <a:gs pos="100000">
                <a:srgbClr val="FBFBFB"/>
              </a:gs>
            </a:gsLst>
            <a:lin ang="5400000" scaled="1"/>
          </a:gradFill>
          <a:ln>
            <a:noFill/>
          </a:ln>
          <a:effectLst>
            <a:outerShdw blurRad="330200" dist="4318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35000" y="2044702"/>
            <a:ext cx="4559300" cy="1821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Who am I?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My name is Anthony Colpo and I am a Financial Analyst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4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 flipV="1">
            <a:off x="635000" y="1056462"/>
            <a:ext cx="2470150" cy="45719"/>
          </a:xfrm>
          <a:prstGeom prst="rect">
            <a:avLst/>
          </a:prstGeom>
          <a:solidFill>
            <a:srgbClr val="2E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35000" y="533496"/>
            <a:ext cx="8509000" cy="556435"/>
          </a:xfrm>
          <a:prstGeom prst="rect">
            <a:avLst/>
          </a:prstGeom>
          <a:solidFill>
            <a:srgbClr val="EEE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533495"/>
            <a:ext cx="7804151" cy="53330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Agenda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5709" y="6273409"/>
            <a:ext cx="22159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www.cstoreoffice.com</a:t>
            </a:r>
            <a:endParaRPr lang="ru-RU" dirty="0">
              <a:solidFill>
                <a:srgbClr val="00348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743200" y="6401769"/>
            <a:ext cx="3781425" cy="0"/>
          </a:xfrm>
          <a:prstGeom prst="line">
            <a:avLst/>
          </a:prstGeom>
          <a:ln w="12700">
            <a:solidFill>
              <a:srgbClr val="EEEEF1"/>
            </a:solidFill>
          </a:ln>
          <a:effectLst>
            <a:outerShdw dist="12700" dir="5400000" algn="ctr" rotWithShape="0">
              <a:schemeClr val="bg1"/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80410"/>
            <a:ext cx="1866900" cy="188825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609600" y="1319463"/>
            <a:ext cx="528140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dirty="0">
                <a:latin typeface="Segoe UI Light" panose="020B0502040204020203" pitchFamily="34" charset="0"/>
              </a:rPr>
              <a:t>Data Types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dirty="0">
                <a:latin typeface="Segoe UI Light" panose="020B0502040204020203" pitchFamily="34" charset="0"/>
              </a:rPr>
              <a:t>Debit Entry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dirty="0">
                <a:latin typeface="Segoe UI Light" panose="020B0502040204020203" pitchFamily="34" charset="0"/>
              </a:rPr>
              <a:t>Credit Entry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dirty="0">
                <a:latin typeface="Segoe UI Light" panose="020B0502040204020203" pitchFamily="34" charset="0"/>
              </a:rPr>
              <a:t>Chart of Accounts</a:t>
            </a:r>
          </a:p>
          <a:p>
            <a:pPr marL="285750" indent="-285750">
              <a:lnSpc>
                <a:spcPct val="150000"/>
              </a:lnSpc>
              <a:buBlip>
                <a:blip r:embed="rId3"/>
              </a:buBlip>
            </a:pPr>
            <a:r>
              <a:rPr lang="en-US" dirty="0">
                <a:latin typeface="Segoe UI Light" panose="020B0502040204020203" pitchFamily="34" charset="0"/>
              </a:rPr>
              <a:t>Data Converter Tool</a:t>
            </a:r>
          </a:p>
        </p:txBody>
      </p:sp>
      <p:sp>
        <p:nvSpPr>
          <p:cNvPr id="9" name="Oval 8"/>
          <p:cNvSpPr/>
          <p:nvPr/>
        </p:nvSpPr>
        <p:spPr>
          <a:xfrm>
            <a:off x="5549795" y="2260298"/>
            <a:ext cx="3041755" cy="3041755"/>
          </a:xfrm>
          <a:prstGeom prst="ellipse">
            <a:avLst/>
          </a:prstGeom>
          <a:gradFill>
            <a:gsLst>
              <a:gs pos="33000">
                <a:srgbClr val="F2F2F2"/>
              </a:gs>
              <a:gs pos="100000">
                <a:srgbClr val="FBFBFB"/>
              </a:gs>
            </a:gsLst>
            <a:lin ang="5400000" scaled="1"/>
          </a:gradFill>
          <a:ln>
            <a:noFill/>
          </a:ln>
          <a:effectLst>
            <a:outerShdw blurRad="330200" dist="4318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pic>
        <p:nvPicPr>
          <p:cNvPr id="5125" name="Picture 5" descr="C:\Users\Lamagra\Desktop\Agend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765" y="2627263"/>
            <a:ext cx="2123754" cy="218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66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 flipV="1">
            <a:off x="635000" y="1056462"/>
            <a:ext cx="2470150" cy="45719"/>
          </a:xfrm>
          <a:prstGeom prst="rect">
            <a:avLst/>
          </a:prstGeom>
          <a:solidFill>
            <a:srgbClr val="2E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2700" y="778244"/>
            <a:ext cx="8509000" cy="556435"/>
          </a:xfrm>
          <a:prstGeom prst="rect">
            <a:avLst/>
          </a:prstGeom>
          <a:solidFill>
            <a:srgbClr val="EEE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What are Transaction Assignments?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47797"/>
            <a:ext cx="6858828" cy="3929281"/>
          </a:xfr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US" sz="1800" dirty="0">
                <a:latin typeface="Segoe UI Light" panose="020B0502040204020203" pitchFamily="34" charset="0"/>
              </a:rPr>
              <a:t>Transaction Assignments are the data mapping in CSO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US" sz="1800" dirty="0">
                <a:latin typeface="Segoe UI Light" panose="020B0502040204020203" pitchFamily="34" charset="0"/>
              </a:rPr>
              <a:t>Data is mapped based on the type and given a specific Debit and Credit General Ledger Account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US" sz="1800" dirty="0">
                <a:latin typeface="Segoe UI Light" panose="020B0502040204020203" pitchFamily="34" charset="0"/>
              </a:rPr>
              <a:t>The Transaction Assignments are the basis of how things get into your General Ledger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US" sz="1800" dirty="0">
                <a:latin typeface="Segoe UI Light" panose="020B0502040204020203" pitchFamily="34" charset="0"/>
              </a:rPr>
              <a:t>The CSO Clearing account should have a Zero Balance every shift, on every day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endParaRPr lang="en-US" sz="1800" dirty="0">
              <a:latin typeface="Segoe UI Ligh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5709" y="6273409"/>
            <a:ext cx="22159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www.cstoreoffice.com</a:t>
            </a:r>
            <a:endParaRPr lang="ru-RU" dirty="0">
              <a:solidFill>
                <a:srgbClr val="00348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743200" y="6401769"/>
            <a:ext cx="3781425" cy="0"/>
          </a:xfrm>
          <a:prstGeom prst="line">
            <a:avLst/>
          </a:prstGeom>
          <a:ln w="12700">
            <a:solidFill>
              <a:srgbClr val="EEEEF1"/>
            </a:solidFill>
          </a:ln>
          <a:effectLst>
            <a:outerShdw dist="12700" dir="5400000" algn="ctr" rotWithShape="0">
              <a:schemeClr val="bg1"/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80410"/>
            <a:ext cx="1866900" cy="18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9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 flipV="1">
            <a:off x="635000" y="1056462"/>
            <a:ext cx="2470150" cy="45719"/>
          </a:xfrm>
          <a:prstGeom prst="rect">
            <a:avLst/>
          </a:prstGeom>
          <a:solidFill>
            <a:srgbClr val="2E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2700" y="778244"/>
            <a:ext cx="8509000" cy="556435"/>
          </a:xfrm>
          <a:prstGeom prst="rect">
            <a:avLst/>
          </a:prstGeom>
          <a:solidFill>
            <a:srgbClr val="EEE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What are Transaction Assignments?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5709" y="6273409"/>
            <a:ext cx="22159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www.cstoreoffice.com</a:t>
            </a:r>
            <a:endParaRPr lang="ru-RU" dirty="0">
              <a:solidFill>
                <a:srgbClr val="00348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743200" y="6401769"/>
            <a:ext cx="3781425" cy="0"/>
          </a:xfrm>
          <a:prstGeom prst="line">
            <a:avLst/>
          </a:prstGeom>
          <a:ln w="12700">
            <a:solidFill>
              <a:srgbClr val="EEEEF1"/>
            </a:solidFill>
          </a:ln>
          <a:effectLst>
            <a:outerShdw dist="12700" dir="5400000" algn="ctr" rotWithShape="0">
              <a:schemeClr val="bg1"/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80410"/>
            <a:ext cx="1866900" cy="188825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C172BE08-5C39-416E-99BA-2EADA1909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53" y="1319677"/>
            <a:ext cx="7997997" cy="489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4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 flipV="1">
            <a:off x="635000" y="1056462"/>
            <a:ext cx="2470150" cy="45719"/>
          </a:xfrm>
          <a:prstGeom prst="rect">
            <a:avLst/>
          </a:prstGeom>
          <a:solidFill>
            <a:srgbClr val="2E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2700" y="778244"/>
            <a:ext cx="8509000" cy="556435"/>
          </a:xfrm>
          <a:prstGeom prst="rect">
            <a:avLst/>
          </a:prstGeom>
          <a:solidFill>
            <a:srgbClr val="EEE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What are Transaction Assignments?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5709" y="6273409"/>
            <a:ext cx="22159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www.cstoreoffice.com</a:t>
            </a:r>
            <a:endParaRPr lang="ru-RU" dirty="0">
              <a:solidFill>
                <a:srgbClr val="00348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743200" y="6401769"/>
            <a:ext cx="3781425" cy="0"/>
          </a:xfrm>
          <a:prstGeom prst="line">
            <a:avLst/>
          </a:prstGeom>
          <a:ln w="12700">
            <a:solidFill>
              <a:srgbClr val="EEEEF1"/>
            </a:solidFill>
          </a:ln>
          <a:effectLst>
            <a:outerShdw dist="12700" dir="5400000" algn="ctr" rotWithShape="0">
              <a:schemeClr val="bg1"/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80410"/>
            <a:ext cx="1866900" cy="188825"/>
          </a:xfrm>
          <a:prstGeom prst="rect">
            <a:avLst/>
          </a:prstGeom>
        </p:spPr>
      </p:pic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4CB555AB-C666-467A-86C8-640B3F7FB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700" y="1334679"/>
            <a:ext cx="8654222" cy="477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0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 flipV="1">
            <a:off x="635000" y="1056462"/>
            <a:ext cx="2470150" cy="45719"/>
          </a:xfrm>
          <a:prstGeom prst="rect">
            <a:avLst/>
          </a:prstGeom>
          <a:solidFill>
            <a:srgbClr val="2E98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9600" y="629251"/>
            <a:ext cx="8509000" cy="556435"/>
          </a:xfrm>
          <a:prstGeom prst="rect">
            <a:avLst/>
          </a:prstGeom>
          <a:solidFill>
            <a:srgbClr val="EEEE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365126"/>
            <a:ext cx="7880350" cy="132556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Steps to Assign a Transaction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044359" cy="1595309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US" sz="1800" dirty="0">
                <a:latin typeface="Segoe UI Light" panose="020B0502040204020203" pitchFamily="34" charset="0"/>
              </a:rPr>
              <a:t>Add the datatype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US" sz="1800" dirty="0">
                <a:latin typeface="Segoe UI Light" panose="020B0502040204020203" pitchFamily="34" charset="0"/>
              </a:rPr>
              <a:t>Choose Debit</a:t>
            </a:r>
          </a:p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r>
              <a:rPr lang="en-US" sz="1800" dirty="0">
                <a:latin typeface="Segoe UI Light" panose="020B0502040204020203" pitchFamily="34" charset="0"/>
              </a:rPr>
              <a:t>Choose Credit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5709" y="6273409"/>
            <a:ext cx="221599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400" dirty="0">
                <a:solidFill>
                  <a:srgbClr val="00348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www.cstoreoffice.com</a:t>
            </a:r>
            <a:endParaRPr lang="ru-RU" dirty="0">
              <a:solidFill>
                <a:srgbClr val="00348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743200" y="6401769"/>
            <a:ext cx="3781425" cy="0"/>
          </a:xfrm>
          <a:prstGeom prst="line">
            <a:avLst/>
          </a:prstGeom>
          <a:ln w="12700">
            <a:solidFill>
              <a:srgbClr val="EEEEF1"/>
            </a:solidFill>
          </a:ln>
          <a:effectLst>
            <a:outerShdw dist="12700" dir="5400000" algn="ctr" rotWithShape="0">
              <a:schemeClr val="bg1"/>
            </a:outerShd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80410"/>
            <a:ext cx="1866900" cy="18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7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8E29EF-9E8C-44C1-AEEB-A01C95C08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09960" y="51159"/>
            <a:ext cx="10853960" cy="680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15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400" dirty="0" smtClean="0">
            <a:solidFill>
              <a:schemeClr val="tx2">
                <a:lumMod val="75000"/>
              </a:schemeClr>
            </a:solidFill>
            <a:latin typeface="Segoe UI Semilight" panose="020B0402040204020203" pitchFamily="34" charset="0"/>
            <a:cs typeface="Segoe UI Semilight" panose="020B04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6C02552562AE4793B1F055379D6C33" ma:contentTypeVersion="5" ma:contentTypeDescription="Create a new document." ma:contentTypeScope="" ma:versionID="fef2019ffb6cdbb992647a6e4944855a">
  <xsd:schema xmlns:xsd="http://www.w3.org/2001/XMLSchema" xmlns:xs="http://www.w3.org/2001/XMLSchema" xmlns:p="http://schemas.microsoft.com/office/2006/metadata/properties" xmlns:ns2="8a928a87-dba1-4bfc-a2e9-067dd23cbc22" xmlns:ns3="5ea8cec0-42a3-4088-af64-e881a12e28b4" targetNamespace="http://schemas.microsoft.com/office/2006/metadata/properties" ma:root="true" ma:fieldsID="e2fa0c52345c8c53dceae4a43d9a3dcf" ns2:_="" ns3:_="">
    <xsd:import namespace="8a928a87-dba1-4bfc-a2e9-067dd23cbc22"/>
    <xsd:import namespace="5ea8cec0-42a3-4088-af64-e881a12e28b4"/>
    <xsd:element name="properties">
      <xsd:complexType>
        <xsd:sequence>
          <xsd:element name="documentManagement">
            <xsd:complexType>
              <xsd:all>
                <xsd:element ref="ns2:Project" minOccurs="0"/>
                <xsd:element ref="ns2:Modules" minOccurs="0"/>
                <xsd:element ref="ns2:Teams" minOccurs="0"/>
                <xsd:element ref="ns3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928a87-dba1-4bfc-a2e9-067dd23cbc22" elementFormDefault="qualified">
    <xsd:import namespace="http://schemas.microsoft.com/office/2006/documentManagement/types"/>
    <xsd:import namespace="http://schemas.microsoft.com/office/infopath/2007/PartnerControls"/>
    <xsd:element name="Project" ma:index="8" nillable="true" ma:displayName="Projects" ma:list="UserInfo" ma:SearchPeopleOnly="false" ma:SharePointGroup="0" ma:internalName="Project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dules" ma:index="9" nillable="true" ma:displayName="Modules" ma:internalName="Modul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ccounting"/>
                    <xsd:enumeration value="Administration"/>
                    <xsd:enumeration value="AiSSISTANT"/>
                    <xsd:enumeration value="Fuel Central"/>
                    <xsd:enumeration value="Invoice Warehouse"/>
                    <xsd:enumeration value="iData"/>
                    <xsd:enumeration value="Intuit"/>
                    <xsd:enumeration value="Lottery"/>
                    <xsd:enumeration value="Merchandise Inventory"/>
                    <xsd:enumeration value="POS Connector"/>
                    <xsd:enumeration value="Price Book"/>
                    <xsd:enumeration value="QwickServe"/>
                    <xsd:enumeration value="Reports"/>
                  </xsd:restriction>
                </xsd:simpleType>
              </xsd:element>
            </xsd:sequence>
          </xsd:extension>
        </xsd:complexContent>
      </xsd:complexType>
    </xsd:element>
    <xsd:element name="Teams" ma:index="10" nillable="true" ma:displayName="Teams" ma:list="UserInfo" ma:SearchPeopleOnly="false" ma:SharePointGroup="0" ma:internalName="Team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2" nillable="true" ma:displayName="Sharing Hint Hash" ma:internalName="SharingHintHash" ma:readOnly="true">
      <xsd:simpleType>
        <xsd:restriction base="dms:Text"/>
      </xsd:simple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a8cec0-42a3-4088-af64-e881a12e28b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ject xmlns="8a928a87-dba1-4bfc-a2e9-067dd23cbc22">
      <UserInfo>
        <DisplayName/>
        <AccountId xsi:nil="true"/>
        <AccountType/>
      </UserInfo>
    </Project>
    <Modules xmlns="8a928a87-dba1-4bfc-a2e9-067dd23cbc22"/>
    <Teams xmlns="8a928a87-dba1-4bfc-a2e9-067dd23cbc22">
      <UserInfo>
        <DisplayName/>
        <AccountId xsi:nil="true"/>
        <AccountType/>
      </UserInfo>
    </Teams>
  </documentManagement>
</p:properties>
</file>

<file path=customXml/itemProps1.xml><?xml version="1.0" encoding="utf-8"?>
<ds:datastoreItem xmlns:ds="http://schemas.openxmlformats.org/officeDocument/2006/customXml" ds:itemID="{255EBCBB-D46B-4F0C-88A0-DD83EDF2E8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8C3C47-291D-48D0-937B-BF92D5AD40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928a87-dba1-4bfc-a2e9-067dd23cbc22"/>
    <ds:schemaRef ds:uri="5ea8cec0-42a3-4088-af64-e881a12e28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9E798C-ACC5-42D5-A1E9-74E179A9F138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ea8cec0-42a3-4088-af64-e881a12e28b4"/>
    <ds:schemaRef ds:uri="http://purl.org/dc/elements/1.1/"/>
    <ds:schemaRef ds:uri="http://schemas.microsoft.com/office/2006/metadata/properties"/>
    <ds:schemaRef ds:uri="http://purl.org/dc/terms/"/>
    <ds:schemaRef ds:uri="8a928a87-dba1-4bfc-a2e9-067dd23cbc2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2337</TotalTime>
  <Words>536</Words>
  <Application>Microsoft Office PowerPoint</Application>
  <PresentationFormat>Экран (4:3)</PresentationFormat>
  <Paragraphs>81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Segoe UI Light</vt:lpstr>
      <vt:lpstr>Office Theme</vt:lpstr>
      <vt:lpstr>Please Sign in</vt:lpstr>
      <vt:lpstr>Презентация PowerPoint</vt:lpstr>
      <vt:lpstr>Introduction</vt:lpstr>
      <vt:lpstr>Agenda</vt:lpstr>
      <vt:lpstr>What are Transaction Assignments?</vt:lpstr>
      <vt:lpstr>What are Transaction Assignments?</vt:lpstr>
      <vt:lpstr>What are Transaction Assignments?</vt:lpstr>
      <vt:lpstr>Steps to Assign a Transaction</vt:lpstr>
      <vt:lpstr>Презентация PowerPoint</vt:lpstr>
      <vt:lpstr>Презентация PowerPoint</vt:lpstr>
      <vt:lpstr>Choosing the Debit and Credit accounts</vt:lpstr>
      <vt:lpstr>Презентация PowerPoint</vt:lpstr>
      <vt:lpstr>Steps to Backdate the Data</vt:lpstr>
      <vt:lpstr>What is the Data Converter Tool ?</vt:lpstr>
      <vt:lpstr>Презентация PowerPoint</vt:lpstr>
      <vt:lpstr>Run the Data Converter Tool</vt:lpstr>
      <vt:lpstr>Презентация PowerPoint</vt:lpstr>
      <vt:lpstr>Презентация PowerPoint</vt:lpstr>
      <vt:lpstr>Training Center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Vasyl Lazaresku</dc:creator>
  <cp:lastModifiedBy>Olga Morlang</cp:lastModifiedBy>
  <cp:revision>176</cp:revision>
  <cp:lastPrinted>2016-04-26T15:32:54Z</cp:lastPrinted>
  <dcterms:created xsi:type="dcterms:W3CDTF">2014-12-25T15:01:59Z</dcterms:created>
  <dcterms:modified xsi:type="dcterms:W3CDTF">2017-09-03T16:52:37Z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0x010100E06C02552562AE4793B1F055379D6C33</vt:lpwstr>
  </property>
</Properties>
</file>